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21" r:id="rId3"/>
    <p:sldId id="367" r:id="rId4"/>
    <p:sldId id="375" r:id="rId5"/>
    <p:sldId id="378" r:id="rId6"/>
    <p:sldId id="411" r:id="rId7"/>
    <p:sldId id="380" r:id="rId8"/>
    <p:sldId id="426" r:id="rId9"/>
    <p:sldId id="430" r:id="rId10"/>
    <p:sldId id="39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FFE5D1-3F5B-40DF-9492-C6D012CCDE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0528" y="1455938"/>
            <a:ext cx="9819597" cy="2929793"/>
          </a:xfrm>
        </p:spPr>
        <p:txBody>
          <a:bodyPr>
            <a:normAutofit fontScale="90000"/>
          </a:bodyPr>
          <a:lstStyle/>
          <a:p>
            <a:r>
              <a:rPr lang="fr-FR" dirty="0"/>
              <a:t>Quelques </a:t>
            </a:r>
            <a:br>
              <a:rPr lang="fr-FR" dirty="0"/>
            </a:br>
            <a:r>
              <a:rPr lang="fr-FR" dirty="0"/>
              <a:t>Tableaux récapitulatifs</a:t>
            </a:r>
            <a:br>
              <a:rPr lang="fr-FR" dirty="0"/>
            </a:br>
            <a:r>
              <a:rPr lang="fr-FR" dirty="0"/>
              <a:t>(prédictions pandémie 2020 (3</a:t>
            </a:r>
            <a:r>
              <a:rPr lang="fr-FR" baseline="30000" dirty="0"/>
              <a:t>e</a:t>
            </a:r>
            <a:r>
              <a:rPr lang="fr-FR" dirty="0"/>
              <a:t> partie)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F4B4DAC-5CF2-4DAE-8708-3E013CC305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67025" y="4385732"/>
            <a:ext cx="8293100" cy="1405467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1 tableau par source</a:t>
            </a:r>
          </a:p>
          <a:p>
            <a:r>
              <a:rPr lang="fr-FR" dirty="0"/>
              <a:t>En vert, une prédiction valide</a:t>
            </a:r>
          </a:p>
          <a:p>
            <a:r>
              <a:rPr lang="fr-FR" dirty="0"/>
              <a:t>En rouge, une prédiction invalide</a:t>
            </a:r>
          </a:p>
          <a:p>
            <a:r>
              <a:rPr lang="fr-FR" dirty="0"/>
              <a:t>En NOIR, une prédiction entre les deux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6531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A744D05-AC9B-4473-B182-7FA0448B8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199309"/>
              </p:ext>
            </p:extLst>
          </p:nvPr>
        </p:nvGraphicFramePr>
        <p:xfrm>
          <a:off x="0" y="0"/>
          <a:ext cx="12192000" cy="685800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390995572"/>
                    </a:ext>
                  </a:extLst>
                </a:gridCol>
              </a:tblGrid>
              <a:tr h="495629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AFFIRMATIONS / PREDICTIONS DE [</a:t>
                      </a:r>
                      <a:r>
                        <a:rPr lang="fr-FR" dirty="0">
                          <a:solidFill>
                            <a:srgbClr val="FFFF00"/>
                          </a:solidFill>
                        </a:rPr>
                        <a:t>SOURCE</a:t>
                      </a:r>
                      <a:r>
                        <a:rPr lang="fr-FR" dirty="0"/>
                        <a:t>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640595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Générale (une pandémie, sa date, autres)</a:t>
                      </a:r>
                    </a:p>
                    <a:p>
                      <a:pPr algn="just"/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855710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Virus : origine, nature biologique, transmission</a:t>
                      </a:r>
                    </a:p>
                    <a:p>
                      <a:pPr algn="just"/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686282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Maladie : évolution mondiale, symptômes</a:t>
                      </a:r>
                    </a:p>
                    <a:p>
                      <a:pPr algn="just"/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10461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Conséquences de la pandémie sur notre quotidien</a:t>
                      </a:r>
                    </a:p>
                    <a:p>
                      <a:pPr algn="just"/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15515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Gestion médicale de la pandémie</a:t>
                      </a:r>
                    </a:p>
                    <a:p>
                      <a:pPr algn="just"/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167688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Dimension politique de la pandémie</a:t>
                      </a:r>
                    </a:p>
                    <a:p>
                      <a:pPr algn="just"/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888979"/>
                  </a:ext>
                </a:extLst>
              </a:tr>
              <a:tr h="988366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Dimension économique de la pandémie</a:t>
                      </a:r>
                    </a:p>
                    <a:p>
                      <a:pPr algn="just"/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823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8136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07B289-B78F-4D2C-9CBA-99B95C144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04187"/>
            <a:ext cx="10801904" cy="63830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7200" dirty="0">
                <a:effectLst/>
                <a:ea typeface="Calibri" panose="020F0502020204030204" pitchFamily="34" charset="0"/>
              </a:rPr>
              <a:t>1997 : </a:t>
            </a:r>
            <a:r>
              <a:rPr lang="fr-FR" sz="7200" dirty="0" err="1">
                <a:effectLst/>
                <a:ea typeface="Calibri" panose="020F0502020204030204" pitchFamily="34" charset="0"/>
              </a:rPr>
              <a:t>Hamutal</a:t>
            </a:r>
            <a:r>
              <a:rPr lang="fr-FR" sz="7200" dirty="0">
                <a:effectLst/>
                <a:ea typeface="Calibri" panose="020F0502020204030204" pitchFamily="34" charset="0"/>
              </a:rPr>
              <a:t> </a:t>
            </a:r>
            <a:r>
              <a:rPr lang="fr-FR" sz="7200" dirty="0" err="1">
                <a:effectLst/>
                <a:ea typeface="Calibri" panose="020F0502020204030204" pitchFamily="34" charset="0"/>
              </a:rPr>
              <a:t>Shabtai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3698785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A744D05-AC9B-4473-B182-7FA0448B8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607305"/>
              </p:ext>
            </p:extLst>
          </p:nvPr>
        </p:nvGraphicFramePr>
        <p:xfrm>
          <a:off x="0" y="0"/>
          <a:ext cx="12192000" cy="685800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390995572"/>
                    </a:ext>
                  </a:extLst>
                </a:gridCol>
              </a:tblGrid>
              <a:tr h="495629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PANDEMIE 2020-2021 : AFFIRMATIONS / PREDICTIONS DE [1997 : </a:t>
                      </a:r>
                      <a:r>
                        <a:rPr lang="fr-FR" dirty="0">
                          <a:solidFill>
                            <a:srgbClr val="FFFF00"/>
                          </a:solidFill>
                        </a:rPr>
                        <a:t>HAMUTAL SHABTAI</a:t>
                      </a:r>
                      <a:r>
                        <a:rPr lang="fr-FR" dirty="0"/>
                        <a:t>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640595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Générale (une pandémie, sa date, autres)</a:t>
                      </a:r>
                    </a:p>
                    <a:p>
                      <a:pPr algn="just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« 2020 » (titre de la nouvelle) ; </a:t>
                      </a:r>
                      <a:r>
                        <a:rPr lang="fr-FR" sz="1400" dirty="0">
                          <a:solidFill>
                            <a:schemeClr val="bg1"/>
                          </a:solidFill>
                        </a:rPr>
                        <a:t>la mort de milliers de personnes [MILLIONS !] 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855710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Virus : origine, nature biologique, transmission</a:t>
                      </a:r>
                    </a:p>
                    <a:p>
                      <a:pPr algn="just"/>
                      <a:r>
                        <a:rPr lang="fr-FR" sz="1400" dirty="0">
                          <a:solidFill>
                            <a:srgbClr val="FF0000"/>
                          </a:solidFill>
                        </a:rPr>
                        <a:t>Tout contact physique peut entraîner la mort [plutôt comme Ebola] 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686282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Maladie : évolution mondiale, symptômes</a:t>
                      </a:r>
                    </a:p>
                    <a:p>
                      <a:pPr algn="just"/>
                      <a:r>
                        <a:rPr lang="fr-FR" sz="1400" dirty="0"/>
                        <a:t>RIEN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10461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Conséquences de la pandémie sur notre quotidien</a:t>
                      </a:r>
                    </a:p>
                    <a:p>
                      <a:pPr algn="just"/>
                      <a:r>
                        <a:rPr lang="fr-FR" sz="1400" dirty="0"/>
                        <a:t>RIEN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15515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Gestion médicale de la pandémie</a:t>
                      </a:r>
                    </a:p>
                    <a:p>
                      <a:pPr algn="just"/>
                      <a:r>
                        <a:rPr lang="fr-FR" sz="1400" dirty="0">
                          <a:solidFill>
                            <a:srgbClr val="FF0000"/>
                          </a:solidFill>
                        </a:rPr>
                        <a:t>Les personnes en bonne santé et les personnes malades ou asymptomatiques sont séparées de force [en 2020-21, pas les familles] ; </a:t>
                      </a:r>
                    </a:p>
                    <a:p>
                      <a:pPr algn="just"/>
                      <a:r>
                        <a:rPr lang="fr-FR" sz="1400" dirty="0">
                          <a:solidFill>
                            <a:schemeClr val="bg1"/>
                          </a:solidFill>
                        </a:rPr>
                        <a:t>Tests quotidiens </a:t>
                      </a:r>
                      <a:r>
                        <a:rPr lang="fr-FR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 les écoles, jardins d’enfants, supermarchés, entreprises, partout ; </a:t>
                      </a:r>
                      <a:endParaRPr lang="fr-FR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167688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Dimension politique de la pandémie</a:t>
                      </a:r>
                    </a:p>
                    <a:p>
                      <a:pPr algn="just"/>
                      <a:r>
                        <a:rPr lang="fr-FR" sz="1400" dirty="0">
                          <a:solidFill>
                            <a:srgbClr val="FF0000"/>
                          </a:solidFill>
                        </a:rPr>
                        <a:t>Les personnes à risques ou déjà malades sont listées ;</a:t>
                      </a:r>
                      <a:r>
                        <a:rPr lang="fr-FR" sz="1400" dirty="0"/>
                        <a:t> forcées au </a:t>
                      </a:r>
                      <a:r>
                        <a:rPr lang="fr-FR" sz="1400" dirty="0">
                          <a:solidFill>
                            <a:schemeClr val="bg1"/>
                          </a:solidFill>
                        </a:rPr>
                        <a:t>confinement ou à l’isolement </a:t>
                      </a:r>
                      <a:r>
                        <a:rPr lang="fr-FR" sz="1400" dirty="0"/>
                        <a:t>; </a:t>
                      </a:r>
                      <a:r>
                        <a:rPr lang="fr-FR" sz="1400" dirty="0">
                          <a:solidFill>
                            <a:srgbClr val="FF0000"/>
                          </a:solidFill>
                        </a:rPr>
                        <a:t>dictature mondiale de la santé ; </a:t>
                      </a:r>
                    </a:p>
                    <a:p>
                      <a:pPr algn="just"/>
                      <a:r>
                        <a:rPr lang="fr-FR" sz="14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Entrée dans tous les lieux publics par des portes biométriques : </a:t>
                      </a:r>
                      <a:r>
                        <a:rPr lang="fr-FR" sz="14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malades détectés envoyés directement en centre d’isolement ;</a:t>
                      </a:r>
                      <a:r>
                        <a:rPr lang="fr-FR" sz="14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traité mondial législatif contraignant ;</a:t>
                      </a:r>
                      <a:endParaRPr lang="fr-FR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888979"/>
                  </a:ext>
                </a:extLst>
              </a:tr>
              <a:tr h="988366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Dimension économique de la pandémie</a:t>
                      </a:r>
                    </a:p>
                    <a:p>
                      <a:pPr algn="just"/>
                      <a:r>
                        <a:rPr lang="fr-FR" sz="1400" dirty="0"/>
                        <a:t>RIEN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823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045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07B289-B78F-4D2C-9CBA-99B95C144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04187"/>
            <a:ext cx="10801904" cy="63830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7200" dirty="0">
                <a:effectLst/>
                <a:ea typeface="Calibri" panose="020F0502020204030204" pitchFamily="34" charset="0"/>
              </a:rPr>
              <a:t>2003 : Marc Moulin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1835576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A744D05-AC9B-4473-B182-7FA0448B8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687422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390995572"/>
                    </a:ext>
                  </a:extLst>
                </a:gridCol>
              </a:tblGrid>
              <a:tr h="48836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PANDEMIE 2020-2021 : AFFIRMATIONS / PREDICTIONS DE [2003 : </a:t>
                      </a:r>
                      <a:r>
                        <a:rPr lang="fr-FR" dirty="0">
                          <a:solidFill>
                            <a:srgbClr val="FFFF00"/>
                          </a:solidFill>
                        </a:rPr>
                        <a:t>MARC MOULIN</a:t>
                      </a:r>
                      <a:r>
                        <a:rPr lang="fr-FR" dirty="0"/>
                        <a:t>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640595"/>
                  </a:ext>
                </a:extLst>
              </a:tr>
              <a:tr h="882532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Générale (une pandémie, sa date, autres)</a:t>
                      </a:r>
                    </a:p>
                    <a:p>
                      <a:pPr algn="just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TITRE : "Vers la civilisation du couvre-feu" [= confinement] ; dans 20 ans [pas loin et pas de revendication médiumnique ;-) ] 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855710"/>
                  </a:ext>
                </a:extLst>
              </a:tr>
              <a:tr h="882532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Virus : origine, nature biologique, transmission</a:t>
                      </a:r>
                    </a:p>
                    <a:p>
                      <a:pPr algn="just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Epidémies multipliées et diversifiées ; pneumopathie atypique 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686282"/>
                  </a:ext>
                </a:extLst>
              </a:tr>
              <a:tr h="882532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Maladie : évolution mondiale, symptômes</a:t>
                      </a:r>
                    </a:p>
                    <a:p>
                      <a:pPr algn="just"/>
                      <a:r>
                        <a:rPr lang="fr-FR" sz="1400" dirty="0"/>
                        <a:t>RIEN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10461"/>
                  </a:ext>
                </a:extLst>
              </a:tr>
              <a:tr h="983110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Conséquences de la pandémie sur notre quotidien</a:t>
                      </a:r>
                    </a:p>
                    <a:p>
                      <a:pPr algn="just"/>
                      <a:r>
                        <a:rPr lang="fr-FR" sz="1400" dirty="0"/>
                        <a:t>Tous enfermés chez nous [confinement jamais total et limité dans le temps] ; </a:t>
                      </a:r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télétravailler en gardant nos enfants + école en vidéo-conférence ; </a:t>
                      </a:r>
                    </a:p>
                    <a:p>
                      <a:pPr algn="just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grâce à internet : courriers + revues + démarches administratives à distance ; </a:t>
                      </a:r>
                      <a:r>
                        <a:rPr lang="fr-FR" sz="1400" dirty="0">
                          <a:solidFill>
                            <a:srgbClr val="FF0000"/>
                          </a:solidFill>
                        </a:rPr>
                        <a:t>dans les rues que des chiens masqués, pas de voitures ; </a:t>
                      </a:r>
                    </a:p>
                    <a:p>
                      <a:pPr algn="just"/>
                      <a:r>
                        <a:rPr lang="fr-FR" sz="1400" dirty="0">
                          <a:solidFill>
                            <a:srgbClr val="FF0000"/>
                          </a:solidFill>
                        </a:rPr>
                        <a:t>du personnel immigré en combinaisons étanches ; </a:t>
                      </a:r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caddy / commandes livrées à domicile 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15515"/>
                  </a:ext>
                </a:extLst>
              </a:tr>
              <a:tr h="882532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Gestion médicale de la pandémie</a:t>
                      </a:r>
                    </a:p>
                    <a:p>
                      <a:pPr algn="just"/>
                      <a:r>
                        <a:rPr lang="fr-FR" sz="1400" dirty="0">
                          <a:solidFill>
                            <a:srgbClr val="FF0000"/>
                          </a:solidFill>
                        </a:rPr>
                        <a:t>Unique manière d’y échapper = rester chez soi 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167688"/>
                  </a:ext>
                </a:extLst>
              </a:tr>
              <a:tr h="882532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Dimension politique de la pandémie</a:t>
                      </a:r>
                    </a:p>
                    <a:p>
                      <a:pPr algn="just"/>
                      <a:r>
                        <a:rPr lang="fr-FR" sz="140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Citoyens disciplinés, inoffensifs, confinés, désocialisés [réseaux sociaux, conspirationnisme, manifestations !] ; </a:t>
                      </a:r>
                    </a:p>
                    <a:p>
                      <a:pPr algn="just"/>
                      <a:r>
                        <a:rPr lang="fr-FR" sz="140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Finie l’agitation, finie la rue [fêtes clandestines, terrasses, etc.] ;</a:t>
                      </a:r>
                      <a:endParaRPr lang="fr-FR" sz="1100" i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888979"/>
                  </a:ext>
                </a:extLst>
              </a:tr>
              <a:tr h="973871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Dimension économique de la pandémie</a:t>
                      </a:r>
                    </a:p>
                    <a:p>
                      <a:pPr algn="just"/>
                      <a:r>
                        <a:rPr lang="fr-FR" sz="1400" dirty="0"/>
                        <a:t>RIEN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823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1336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07B289-B78F-4D2C-9CBA-99B95C144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04187"/>
            <a:ext cx="10801904" cy="63830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7200" dirty="0">
                <a:effectLst/>
                <a:ea typeface="Calibri" panose="020F0502020204030204" pitchFamily="34" charset="0"/>
              </a:rPr>
              <a:t>2003 : Didier Raoult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3405414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A744D05-AC9B-4473-B182-7FA0448B8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581300"/>
              </p:ext>
            </p:extLst>
          </p:nvPr>
        </p:nvGraphicFramePr>
        <p:xfrm>
          <a:off x="0" y="0"/>
          <a:ext cx="12192000" cy="758454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390995572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1416522481"/>
                    </a:ext>
                  </a:extLst>
                </a:gridCol>
              </a:tblGrid>
              <a:tr h="48836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PANDEMIE 2020-2021 : AFFIRMATIONS / RECOMMANDATIONS DE [</a:t>
                      </a:r>
                      <a:r>
                        <a:rPr lang="fr-FR" dirty="0">
                          <a:solidFill>
                            <a:srgbClr val="FFFF00"/>
                          </a:solidFill>
                        </a:rPr>
                        <a:t>2003 : DIDIER RAOULT</a:t>
                      </a:r>
                      <a:r>
                        <a:rPr lang="fr-FR" dirty="0"/>
                        <a:t>]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640595"/>
                  </a:ext>
                </a:extLst>
              </a:tr>
              <a:tr h="882532">
                <a:tc gridSpan="2">
                  <a:txBody>
                    <a:bodyPr/>
                    <a:lstStyle/>
                    <a:p>
                      <a:pPr algn="l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Générale (une pandémie, sa date, autres)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A l’échelle mondiale ;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855710"/>
                  </a:ext>
                </a:extLst>
              </a:tr>
              <a:tr h="882532">
                <a:tc gridSpan="2">
                  <a:txBody>
                    <a:bodyPr/>
                    <a:lstStyle/>
                    <a:p>
                      <a:pPr algn="l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Virus : origine, nature biologique, transmission</a:t>
                      </a:r>
                    </a:p>
                    <a:p>
                      <a:pPr algn="l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Un prochain mutant grippal pourrait ne pas être contrôlé ;</a:t>
                      </a:r>
                      <a:r>
                        <a:rPr lang="fr-FR" sz="1400" dirty="0"/>
                        <a:t> </a:t>
                      </a:r>
                    </a:p>
                    <a:p>
                      <a:pPr algn="l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Transmissible par voie respiratoire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D’origine animale ;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686282"/>
                  </a:ext>
                </a:extLst>
              </a:tr>
              <a:tr h="882532">
                <a:tc gridSpan="2">
                  <a:txBody>
                    <a:bodyPr/>
                    <a:lstStyle/>
                    <a:p>
                      <a:pPr algn="l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Maladie : évolution mondiale, symptômes</a:t>
                      </a:r>
                    </a:p>
                    <a:p>
                      <a:pPr algn="l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Mutualisation extrêmement rapide d’un virus par avion ;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10461"/>
                  </a:ext>
                </a:extLst>
              </a:tr>
              <a:tr h="882532">
                <a:tc gridSpan="2">
                  <a:txBody>
                    <a:bodyPr/>
                    <a:lstStyle/>
                    <a:p>
                      <a:pPr algn="l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Conséquences de la pandémie sur notre quotidien</a:t>
                      </a:r>
                      <a:endParaRPr lang="fr-FR" sz="1400" b="1" kern="1200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 algn="l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Individualisme généralisé = obstacle :</a:t>
                      </a:r>
                    </a:p>
                    <a:p>
                      <a:pPr algn="l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aux mesures médicales en amont, pendant et en aval d’une pandémie ;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15515"/>
                  </a:ext>
                </a:extLst>
              </a:tr>
              <a:tr h="882532">
                <a:tc>
                  <a:txBody>
                    <a:bodyPr/>
                    <a:lstStyle/>
                    <a:p>
                      <a:pPr algn="l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Gestion médicale de la pandémie</a:t>
                      </a:r>
                    </a:p>
                    <a:p>
                      <a:pPr algn="l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Informer sur :</a:t>
                      </a:r>
                    </a:p>
                    <a:p>
                      <a:pPr algn="l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nettoyage des mains, port du masque et isolement des patients contagieux ;</a:t>
                      </a:r>
                    </a:p>
                    <a:p>
                      <a:pPr algn="l"/>
                      <a:endParaRPr lang="fr-FR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Services complets réunissant les spécialités concernées ;</a:t>
                      </a:r>
                    </a:p>
                    <a:p>
                      <a:pPr algn="l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Cadre juridique nécessaire contre l’individualisme général ;</a:t>
                      </a:r>
                    </a:p>
                    <a:p>
                      <a:pPr algn="l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Aéroports préparés à détection, isolement et transferts sécurisés des malades ;</a:t>
                      </a:r>
                    </a:p>
                    <a:p>
                      <a:pPr algn="l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Développer plus encore l’usage des masques chez les patients et les soignants 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167688"/>
                  </a:ext>
                </a:extLst>
              </a:tr>
              <a:tr h="983110">
                <a:tc gridSpan="2">
                  <a:txBody>
                    <a:bodyPr/>
                    <a:lstStyle/>
                    <a:p>
                      <a:pPr algn="l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Dimension politique de la pandémie</a:t>
                      </a:r>
                    </a:p>
                    <a:p>
                      <a:pPr algn="l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Les pays riches ne seront pas à l’abri du virus, qui n’a pas de frontière ; </a:t>
                      </a:r>
                    </a:p>
                    <a:p>
                      <a:pPr algn="l"/>
                      <a:r>
                        <a:rPr lang="fr-F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Eduquer la population en incluant maladies infectieuses et prévention dans les programmes scolaires ;</a:t>
                      </a:r>
                    </a:p>
                    <a:p>
                      <a:pPr algn="l"/>
                      <a:r>
                        <a:rPr lang="fr-FR" sz="14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Notre préparation face à ces événements chaotiques est faible ; </a:t>
                      </a:r>
                    </a:p>
                    <a:p>
                      <a:pPr algn="l"/>
                      <a:r>
                        <a:rPr lang="fr-FR" sz="14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anticipation en amont soulèverait dans la presse des commentaires extrêmement négatifs dénonçant le catastrophisme, la paranoïa, voire le gaspillage ;</a:t>
                      </a:r>
                      <a:endParaRPr lang="fr-FR" sz="1400" b="0" dirty="0">
                        <a:solidFill>
                          <a:srgbClr val="00B050"/>
                        </a:solidFill>
                      </a:endParaRPr>
                    </a:p>
                    <a:p>
                      <a:pPr algn="l"/>
                      <a:r>
                        <a:rPr lang="fr-FR" sz="14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faut du courage politique face à des décisions anxiogènes ;</a:t>
                      </a:r>
                    </a:p>
                    <a:p>
                      <a:pPr algn="l"/>
                      <a:r>
                        <a:rPr lang="fr-FR" sz="14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Manque d’organisation en amont = situations gérées en urgence et donnant trop de responsabilités aux politiques</a:t>
                      </a:r>
                      <a:endParaRPr lang="fr-FR" sz="14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888979"/>
                  </a:ext>
                </a:extLst>
              </a:tr>
              <a:tr h="973871">
                <a:tc gridSpan="2">
                  <a:txBody>
                    <a:bodyPr/>
                    <a:lstStyle/>
                    <a:p>
                      <a:pPr algn="l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Dimension économique de la pandémie : </a:t>
                      </a:r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le coût des réactions en urgence est bien supérieur à celui de la prévention ;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823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921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07B289-B78F-4D2C-9CBA-99B95C144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04187"/>
            <a:ext cx="10801904" cy="63830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7200" dirty="0">
                <a:effectLst/>
                <a:ea typeface="Calibri" panose="020F0502020204030204" pitchFamily="34" charset="0"/>
              </a:rPr>
              <a:t>2019 : Daphnée </a:t>
            </a:r>
            <a:r>
              <a:rPr lang="fr-FR" sz="7200" dirty="0" err="1">
                <a:effectLst/>
                <a:ea typeface="Calibri" panose="020F0502020204030204" pitchFamily="34" charset="0"/>
              </a:rPr>
              <a:t>Klauser</a:t>
            </a:r>
            <a:r>
              <a:rPr lang="fr-FR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®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3956125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DA744D05-AC9B-4473-B182-7FA0448B8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306256"/>
              </p:ext>
            </p:extLst>
          </p:nvPr>
        </p:nvGraphicFramePr>
        <p:xfrm>
          <a:off x="0" y="0"/>
          <a:ext cx="12192000" cy="685800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390995572"/>
                    </a:ext>
                  </a:extLst>
                </a:gridCol>
              </a:tblGrid>
              <a:tr h="495629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PANDEMIE 2020-2021 : AFFIRMATIONS / PREDICTIONS DE [</a:t>
                      </a:r>
                      <a:r>
                        <a:rPr lang="fr-FR" dirty="0">
                          <a:solidFill>
                            <a:srgbClr val="FFFF00"/>
                          </a:solidFill>
                        </a:rPr>
                        <a:t>2019 : DAPHNEE KLAUSER</a:t>
                      </a:r>
                      <a:r>
                        <a:rPr lang="fr-FR" dirty="0"/>
                        <a:t>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640595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Générale (une pandémie, sa date, autres)</a:t>
                      </a:r>
                    </a:p>
                    <a:p>
                      <a:pPr algn="just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En 2020,</a:t>
                      </a:r>
                      <a:r>
                        <a:rPr lang="fr-FR" sz="1400" dirty="0"/>
                        <a:t> </a:t>
                      </a:r>
                      <a:r>
                        <a:rPr lang="fr-FR" sz="1400" dirty="0">
                          <a:solidFill>
                            <a:srgbClr val="FF0000"/>
                          </a:solidFill>
                        </a:rPr>
                        <a:t>il y aura une épidémie [pandémie] 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855710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Virus : origine, nature biologique, transmission</a:t>
                      </a:r>
                    </a:p>
                    <a:p>
                      <a:pPr algn="just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L’épidémie est liée au système respiratoire 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686282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Maladie : évolution mondiale, symptômes</a:t>
                      </a:r>
                    </a:p>
                    <a:p>
                      <a:pPr algn="just"/>
                      <a:r>
                        <a:rPr lang="fr-FR" sz="1400" dirty="0"/>
                        <a:t>Sur le sol chinois [seulement ???] 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10461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Conséquences de la pandémie sur notre quotidien</a:t>
                      </a:r>
                    </a:p>
                    <a:p>
                      <a:pPr algn="just"/>
                      <a:r>
                        <a:rPr lang="fr-FR" sz="1400" dirty="0"/>
                        <a:t>Des gens courent dans les rues et se hâte de rentrer chez eux avec un espèce de masque </a:t>
                      </a:r>
                      <a:r>
                        <a:rPr lang="fr-FR" sz="1400" dirty="0">
                          <a:solidFill>
                            <a:schemeClr val="bg1"/>
                          </a:solidFill>
                        </a:rPr>
                        <a:t>[événement peu représentatif]</a:t>
                      </a:r>
                      <a:r>
                        <a:rPr lang="fr-FR" sz="1400" dirty="0"/>
                        <a:t> 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15515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Gestion médicale de la pandémie</a:t>
                      </a:r>
                    </a:p>
                    <a:p>
                      <a:pPr algn="just"/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Les masques blancs que l’on porte dans les hôpitaux ;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167688"/>
                  </a:ext>
                </a:extLst>
              </a:tr>
              <a:tr h="89566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Dimension politique de la pandémie</a:t>
                      </a:r>
                    </a:p>
                    <a:p>
                      <a:pPr algn="just"/>
                      <a:endParaRPr lang="fr-FR" sz="1400" dirty="0"/>
                    </a:p>
                    <a:p>
                      <a:pPr algn="just"/>
                      <a:r>
                        <a:rPr lang="fr-FR" sz="1400" dirty="0"/>
                        <a:t>RIEN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888979"/>
                  </a:ext>
                </a:extLst>
              </a:tr>
              <a:tr h="988366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</a:rPr>
                        <a:t>Dimension économique de la pandémie</a:t>
                      </a:r>
                    </a:p>
                    <a:p>
                      <a:pPr algn="just"/>
                      <a:endParaRPr lang="fr-FR" sz="1400" dirty="0"/>
                    </a:p>
                    <a:p>
                      <a:pPr algn="just"/>
                      <a:r>
                        <a:rPr lang="fr-FR" sz="1400" dirty="0"/>
                        <a:t>RIEN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823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81588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éleste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Céleste</Template>
  <TotalTime>1876</TotalTime>
  <Words>880</Words>
  <Application>Microsoft Office PowerPoint</Application>
  <PresentationFormat>Grand écran</PresentationFormat>
  <Paragraphs>96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Céleste</vt:lpstr>
      <vt:lpstr>Quelques  Tableaux récapitulatifs (prédictions pandémie 2020 (3e partie)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Bret-Morel Bret-Morel</dc:creator>
  <cp:lastModifiedBy>Bret-Morel Bret-Morel</cp:lastModifiedBy>
  <cp:revision>115</cp:revision>
  <dcterms:created xsi:type="dcterms:W3CDTF">2021-05-11T08:19:39Z</dcterms:created>
  <dcterms:modified xsi:type="dcterms:W3CDTF">2021-05-22T09:44:56Z</dcterms:modified>
</cp:coreProperties>
</file>